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4" r:id="rId5"/>
    <p:sldId id="263" r:id="rId6"/>
    <p:sldId id="284" r:id="rId7"/>
    <p:sldId id="294" r:id="rId8"/>
    <p:sldId id="272" r:id="rId9"/>
    <p:sldId id="276" r:id="rId10"/>
    <p:sldId id="293" r:id="rId11"/>
    <p:sldId id="258" r:id="rId12"/>
    <p:sldId id="292" r:id="rId13"/>
    <p:sldId id="288" r:id="rId14"/>
    <p:sldId id="289" r:id="rId15"/>
    <p:sldId id="296" r:id="rId16"/>
    <p:sldId id="260" r:id="rId17"/>
    <p:sldId id="269" r:id="rId18"/>
    <p:sldId id="297" r:id="rId19"/>
    <p:sldId id="267" r:id="rId20"/>
    <p:sldId id="270" r:id="rId21"/>
    <p:sldId id="290" r:id="rId22"/>
    <p:sldId id="286" r:id="rId23"/>
    <p:sldId id="281" r:id="rId24"/>
    <p:sldId id="261" r:id="rId25"/>
    <p:sldId id="285" r:id="rId26"/>
    <p:sldId id="271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35821-8BDD-94C2-4A0A-CEE9B1F9F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DDBB32-4243-FC39-D09D-4A79E011F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4203E1-4FBA-E76D-AB6C-02D199D0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2D3439-E72E-747A-D7B7-BFC61DCF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B5686D-E915-0EEA-3EA6-3401C064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723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5EA86-E95A-CD57-2E30-B852453F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0F93D72-46BC-7696-FA3E-7CAFA548D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06E03C-79BF-3580-F7F1-2CF0F361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145CCE-F67A-0C1A-C8BD-B5C1B74A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347E9B-BD27-8DDA-F59A-37C5CF1C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20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D4D65ED-7334-314A-DC4A-C90FD18C6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505065-4767-3CAF-7C2C-8194A9726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B31EDA-3FEE-D2D8-DEF7-3CCEE4AA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2CB5B9-EF0E-500F-D8D3-02829C15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EEE06A-DE53-C3C0-8B2A-AE1C9ABE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264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E2763-4597-4CCE-98DD-538D4E38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00B7CE-0C54-13FF-4C8B-A9AD59F28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2790B4-42E4-4A9C-01CD-BBAF0E59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BC2A66-FE77-5376-E9C8-15AC61DF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C2F5BA-B86F-44C9-6FB1-C5F5C76D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798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C1A51-4582-B5AB-1D11-036B4A1C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F9B7D9-2C06-AE2F-7366-98CE8E564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6AEB43-DE31-3E2E-334D-E2C8673D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5C7F7D-BC42-1E00-F325-F187DF9D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8F5A4A-65CC-2530-395F-4148D729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500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72F65-C129-69DB-B139-4259077C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B3E89D-6CB6-E11B-9448-5D0E06B4E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E80370-0300-DD94-07B4-40CB151EF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369355-7BAC-C2BB-D3CA-7C9F1CEF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889F04-CAFD-6F1C-67AA-B42E6677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100BC9-5A0B-3764-62C0-2FECD5BC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837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751B2-47FA-612B-5857-668904B9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A19D23-C50B-B441-6E46-B163D9212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972542-B121-0C6D-C995-CD151896F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B164D6-B222-00FB-B520-211BCC5A1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E9E76E-0603-83AF-2C7C-B88008211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478B8F3-69D8-8FA2-9810-76EDC279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7583457-64EF-0EAC-D88E-4FB40EDC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B519816-D68B-2DBA-BFD1-2D1B91DF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367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9728E-BD1F-E02A-2A68-1943403B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8F4CD8-8926-D578-6528-0A09D3AC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01AA86-25E3-7BCB-0FA8-2ADA18DB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0415B-FE17-3689-2C51-0D6C7B04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314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6D7B1A-263F-26EC-B708-1273D4EB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8CE5FC-C870-849B-E43B-F81ECC3E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2BC534-9ADC-5741-28C2-6738289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748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50BDA-37E9-D59F-FC3A-B97B6782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AF5B6B-2903-6E6E-84B6-997AAB197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0F42E2-063C-0856-17AB-93BF28B4B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A61D6D-34EF-2381-1B55-E5A9A795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EC7905-94C8-7813-CF41-9F019E61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35C8CF-9AC6-3636-FD95-24498EF8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098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CF6A8-A413-D92B-684F-D0930470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E27B44B-4B89-BFCD-4998-54D7391DC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419A16-16DD-3555-915B-63394D8B5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C7CB90-C8EF-38B8-192B-99153282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0AD116-27B7-3B6D-6257-3874B68A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0FF1F8-A4AF-138E-A367-2DF0C6DD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348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1D97C1-BA93-DCB7-30C7-17DA64C6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846321-AB9A-E7D7-E573-291B461AA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DEA454-5860-723E-555B-C6D1CEAB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A01A-BF6C-42E6-9896-7D5857BD6BB2}" type="datetimeFigureOut">
              <a:rPr lang="de-AT" smtClean="0"/>
              <a:t>01.04.2023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5223F-682D-4F7B-CBE0-4811C8A1D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A55CDC-F4A3-9E83-9075-ABE68C307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D121-AF45-4605-876D-807489701B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72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9w56woat17" TargetMode="External"/><Relationship Id="rId3" Type="http://schemas.openxmlformats.org/officeDocument/2006/relationships/hyperlink" Target="https://learningapps.org/watch?v=pwd13o2oc19" TargetMode="External"/><Relationship Id="rId7" Type="http://schemas.openxmlformats.org/officeDocument/2006/relationships/hyperlink" Target="https://learningapps.org/view3261838" TargetMode="External"/><Relationship Id="rId2" Type="http://schemas.openxmlformats.org/officeDocument/2006/relationships/hyperlink" Target="https://learningapps.org/watch?v=pu06nmi72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view2985929" TargetMode="External"/><Relationship Id="rId5" Type="http://schemas.openxmlformats.org/officeDocument/2006/relationships/hyperlink" Target="https://learningapps.org/view2808459" TargetMode="External"/><Relationship Id="rId4" Type="http://schemas.openxmlformats.org/officeDocument/2006/relationships/hyperlink" Target="https://learningapps.org/view921095" TargetMode="External"/><Relationship Id="rId9" Type="http://schemas.openxmlformats.org/officeDocument/2006/relationships/hyperlink" Target="https://learningapps.org/view246087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learningsnacks.d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l-den-code.de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j34dhk9j23" TargetMode="External"/><Relationship Id="rId2" Type="http://schemas.openxmlformats.org/officeDocument/2006/relationships/hyperlink" Target="https://www.learningsnacks.de/share/352187/971f16c0-754f-4aea-99c8-769d8910ee7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geogebra.org/m/murdsdnj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kereceipt.us/sales_receipt.php" TargetMode="External"/><Relationship Id="rId3" Type="http://schemas.openxmlformats.org/officeDocument/2006/relationships/hyperlink" Target="http://www.learningapps.org/" TargetMode="External"/><Relationship Id="rId7" Type="http://schemas.openxmlformats.org/officeDocument/2006/relationships/hyperlink" Target="https://www.festisite.com/rebus/" TargetMode="External"/><Relationship Id="rId2" Type="http://schemas.openxmlformats.org/officeDocument/2006/relationships/hyperlink" Target="http://www.pixaba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l-den-code.de/" TargetMode="External"/><Relationship Id="rId5" Type="http://schemas.openxmlformats.org/officeDocument/2006/relationships/hyperlink" Target="http://www.xwords-generator.de/" TargetMode="External"/><Relationship Id="rId4" Type="http://schemas.openxmlformats.org/officeDocument/2006/relationships/hyperlink" Target="http://www.geogebra.org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" TargetMode="External"/><Relationship Id="rId3" Type="http://schemas.openxmlformats.org/officeDocument/2006/relationships/hyperlink" Target="https://www.fodey.com/generators/newspaper/snippet.asp" TargetMode="External"/><Relationship Id="rId7" Type="http://schemas.openxmlformats.org/officeDocument/2006/relationships/hyperlink" Target="http://www.learningsnacks.de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ule.paul-matthies.de/Trimino.php" TargetMode="External"/><Relationship Id="rId5" Type="http://schemas.openxmlformats.org/officeDocument/2006/relationships/hyperlink" Target="https://what3words.com/" TargetMode="External"/><Relationship Id="rId4" Type="http://schemas.openxmlformats.org/officeDocument/2006/relationships/hyperlink" Target="http://kryptografie.de/kryptografie/chiffre/visuelle-kryptografie.ht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e.at/startseite/detail/escape-room.html" TargetMode="External"/><Relationship Id="rId2" Type="http://schemas.openxmlformats.org/officeDocument/2006/relationships/hyperlink" Target="https://www.deutsches-lehrkraefteforum.de/fileadmin/user_upload/Redakteure%20DLF/Ergebnisse/2017/eisinger_schwarz_breakout_escape_room_201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hrerweb.wien/praxis/themensammlung-edu-breakout" TargetMode="External"/><Relationship Id="rId5" Type="http://schemas.openxmlformats.org/officeDocument/2006/relationships/hyperlink" Target="https://www.keslerscience.com/escape-room-puzzle-ideas-for-the-science-classroom/" TargetMode="External"/><Relationship Id="rId4" Type="http://schemas.openxmlformats.org/officeDocument/2006/relationships/hyperlink" Target="https://sites.google.com/view/escape-room-im-unterricht/planu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eogebr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apps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95259-985D-9443-D8C7-7E930B0D0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Mathematische Rätselrallye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0D8BA3-4032-3E5F-B6FA-24625E8AA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967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17EA5-65E5-4877-9BEF-9A8CE5EA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5600" b="1" dirty="0"/>
              <a:t>Beispiele für </a:t>
            </a:r>
            <a:r>
              <a:rPr lang="de-AT" sz="5600" b="1" dirty="0" err="1"/>
              <a:t>Learningapps</a:t>
            </a:r>
            <a:endParaRPr lang="de-AT" sz="5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1F3DE6-7F06-4F46-B495-08253BA5C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6"/>
            <a:ext cx="10550025" cy="3998555"/>
          </a:xfrm>
        </p:spPr>
        <p:txBody>
          <a:bodyPr anchor="t">
            <a:noAutofit/>
          </a:bodyPr>
          <a:lstStyle/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Geschwindigkeiten von Tieren (Ordnung)</a:t>
            </a:r>
            <a:r>
              <a:rPr lang="de-AT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https://learningapps.org/watch?v=pu06nmi7219</a:t>
            </a: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Politiker (Gruppenzuordnung)</a:t>
            </a:r>
            <a:r>
              <a:rPr lang="de-AT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https://learningapps.org/watch?v=pwd13o2oc19</a:t>
            </a:r>
            <a:endParaRPr lang="de-A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Welcher Reim ist das? (Multiple Choice)</a:t>
            </a:r>
            <a:r>
              <a:rPr lang="de-AT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https://learningapps.org/view921095</a:t>
            </a:r>
            <a:endParaRPr lang="de-A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Augenteile (Zuordnung auf Bild)</a:t>
            </a:r>
            <a:r>
              <a:rPr lang="de-AT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https://learningapps.org/view2808459</a:t>
            </a:r>
            <a:endParaRPr lang="de-A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elektrische Stromkreis (Lückentext)</a:t>
            </a:r>
            <a:r>
              <a:rPr lang="de-AT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https://learningapps.org/view2985929</a:t>
            </a:r>
            <a:endParaRPr lang="de-A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Jugendsprachen im Lauf der Geschichte (Gruppenpuzzle) </a:t>
            </a:r>
            <a:r>
              <a:rPr lang="de-AT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https://learningapps.org/view3261838</a:t>
            </a:r>
            <a:endParaRPr lang="de-AT" sz="16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 dirty="0"/>
              <a:t>Teilbarkeitsmillionär: </a:t>
            </a:r>
            <a:r>
              <a:rPr lang="de-AT" sz="1600" u="sng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https://learningapps.org/watch?v=p9w56woat17</a:t>
            </a:r>
            <a:r>
              <a:rPr lang="de-AT" sz="1600" dirty="0">
                <a:solidFill>
                  <a:srgbClr val="0070C0"/>
                </a:solidFill>
              </a:rPr>
              <a:t> </a:t>
            </a: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r>
              <a:rPr lang="de-AT" sz="1600"/>
              <a:t>Körper zuordnen: </a:t>
            </a:r>
            <a:r>
              <a:rPr lang="de-AT" sz="1600">
                <a:hlinkClick r:id="rId9"/>
              </a:rPr>
              <a:t>https://learningapps.org/view2460870</a:t>
            </a:r>
            <a:r>
              <a:rPr lang="de-AT" sz="1600"/>
              <a:t> </a:t>
            </a:r>
          </a:p>
          <a:p>
            <a:pPr marL="311785" indent="0">
              <a:lnSpc>
                <a:spcPct val="107000"/>
              </a:lnSpc>
              <a:spcAft>
                <a:spcPts val="800"/>
              </a:spcAft>
              <a:buNone/>
            </a:pPr>
            <a:endParaRPr lang="de-AT" sz="1600" dirty="0">
              <a:solidFill>
                <a:srgbClr val="0070C0"/>
              </a:solidFill>
            </a:endParaRPr>
          </a:p>
          <a:p>
            <a:pPr marL="540385">
              <a:lnSpc>
                <a:spcPct val="107000"/>
              </a:lnSpc>
              <a:spcAft>
                <a:spcPts val="800"/>
              </a:spcAft>
            </a:pP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2740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1CA77-5646-4BD6-9588-A70C1DAA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Autofit/>
          </a:bodyPr>
          <a:lstStyle/>
          <a:p>
            <a:r>
              <a:rPr lang="de-AT" sz="5600" b="1" dirty="0"/>
              <a:t>Mögliche Methoden (digital)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C8717A-CE26-4885-9F35-C8B93A87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tx1">
                    <a:alpha val="80000"/>
                  </a:schemeClr>
                </a:solidFill>
                <a:hlinkClick r:id="rId2"/>
              </a:rPr>
              <a:t>learningsnacks.de</a:t>
            </a:r>
            <a:endParaRPr lang="de-AT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de-AT" sz="2800" dirty="0">
                <a:solidFill>
                  <a:schemeClr val="tx1">
                    <a:alpha val="80000"/>
                  </a:schemeClr>
                </a:solidFill>
              </a:rPr>
              <a:t>Dialog-Format („Chat“)</a:t>
            </a:r>
          </a:p>
          <a:p>
            <a:pPr lvl="1"/>
            <a:r>
              <a:rPr lang="de-AT" sz="2800" dirty="0">
                <a:solidFill>
                  <a:schemeClr val="tx1">
                    <a:alpha val="80000"/>
                  </a:schemeClr>
                </a:solidFill>
              </a:rPr>
              <a:t>Single-/Multiple-Choice-Aufgaben und Bilder möglich</a:t>
            </a:r>
          </a:p>
          <a:p>
            <a:pPr lvl="1"/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ED6725-F8AB-4BE6-B7A5-37538C53D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243" y="2348336"/>
            <a:ext cx="4398071" cy="32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4BF2611-DA52-4A77-840C-97976CB5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28" y="643466"/>
            <a:ext cx="747794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40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0A625-5830-4790-B4B8-D5C7AE41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Autofit/>
          </a:bodyPr>
          <a:lstStyle/>
          <a:p>
            <a:r>
              <a:rPr lang="de-AT" sz="5600" b="1" dirty="0"/>
              <a:t>Mögliche Methoden (analog)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9C8173-0A29-45FC-BE87-0C8B84D9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1"/>
            <a:ext cx="6190412" cy="2028420"/>
          </a:xfrm>
        </p:spPr>
        <p:txBody>
          <a:bodyPr anchor="t">
            <a:normAutofit/>
          </a:bodyPr>
          <a:lstStyle/>
          <a:p>
            <a:r>
              <a:rPr lang="de-AT" sz="2400" b="1" dirty="0"/>
              <a:t>Puzzles/</a:t>
            </a:r>
            <a:r>
              <a:rPr lang="de-AT" sz="2400" b="1" dirty="0" err="1"/>
              <a:t>Triminos</a:t>
            </a:r>
            <a:endParaRPr lang="de-AT" sz="2400" b="1" dirty="0"/>
          </a:p>
          <a:p>
            <a:pPr lvl="1"/>
            <a:r>
              <a:rPr lang="de-AT" dirty="0"/>
              <a:t>Bild ergibt Lösungszahl</a:t>
            </a:r>
          </a:p>
          <a:p>
            <a:pPr lvl="1"/>
            <a:r>
              <a:rPr lang="de-AT" dirty="0"/>
              <a:t>UV-Schrift</a:t>
            </a:r>
          </a:p>
          <a:p>
            <a:pPr lvl="1"/>
            <a:r>
              <a:rPr lang="de-AT" dirty="0"/>
              <a:t>Textpuzzle</a:t>
            </a:r>
          </a:p>
          <a:p>
            <a:pPr marL="457200" lvl="1" indent="0">
              <a:buNone/>
            </a:pPr>
            <a:endParaRPr lang="de-AT" sz="2000" dirty="0"/>
          </a:p>
          <a:p>
            <a:pPr lvl="1"/>
            <a:endParaRPr lang="de-AT" sz="2000" dirty="0"/>
          </a:p>
          <a:p>
            <a:pPr lvl="1"/>
            <a:endParaRPr lang="de-AT" sz="20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787AB07-6E4D-4F42-BC16-080F8457F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986" y="2829331"/>
            <a:ext cx="3410911" cy="349837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85CC93-ED34-4180-AA43-9BA4F6C76DE1}"/>
              </a:ext>
            </a:extLst>
          </p:cNvPr>
          <p:cNvPicPr/>
          <p:nvPr/>
        </p:nvPicPr>
        <p:blipFill rotWithShape="1">
          <a:blip r:embed="rId3"/>
          <a:srcRect l="3239"/>
          <a:stretch/>
        </p:blipFill>
        <p:spPr>
          <a:xfrm>
            <a:off x="8532125" y="2054268"/>
            <a:ext cx="2728057" cy="3431786"/>
          </a:xfrm>
          <a:prstGeom prst="rect">
            <a:avLst/>
          </a:prstGeom>
        </p:spPr>
      </p:pic>
      <p:pic>
        <p:nvPicPr>
          <p:cNvPr id="17" name="Grafik 16" descr="Fackel, Taschenlampe, Fackelwanderung, Lampe, Batterie">
            <a:extLst>
              <a:ext uri="{FF2B5EF4-FFF2-40B4-BE49-F238E27FC236}">
                <a16:creationId xmlns:a16="http://schemas.microsoft.com/office/drawing/2014/main" id="{8ACF933B-523F-44D3-AB4C-C6FF028681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4791" y="5007768"/>
            <a:ext cx="971520" cy="956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39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A7B782-0A5B-4DE6-B99A-5E5D69132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6302" b="-2"/>
          <a:stretch/>
        </p:blipFill>
        <p:spPr>
          <a:xfrm rot="16200000">
            <a:off x="1650476" y="-1007014"/>
            <a:ext cx="3017405" cy="5674897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3A8EA82-FADC-4DE3-888C-2217ACF15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2" r="-1" b="6973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365A4F-C7B6-4DD1-B1AA-51B01B4175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r="37703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C5DDD7-0D73-40E4-BAB1-75B144A2A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r="33133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18B6E-1CB2-4FE1-ABA3-F8F93E6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lang="de-AT" sz="3900" b="1"/>
              <a:t>Mögliche Methoden (analog)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9B4C8-D5AA-41BC-88A3-84A2AE24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7245520" cy="3344459"/>
          </a:xfrm>
        </p:spPr>
        <p:txBody>
          <a:bodyPr anchor="t">
            <a:normAutofit fontScale="92500"/>
          </a:bodyPr>
          <a:lstStyle/>
          <a:p>
            <a:r>
              <a:rPr lang="de-AT" sz="2400" b="1" dirty="0">
                <a:solidFill>
                  <a:schemeClr val="tx1">
                    <a:alpha val="80000"/>
                  </a:schemeClr>
                </a:solidFill>
              </a:rPr>
              <a:t>Kreuzworträtsel</a:t>
            </a:r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 (Fachbegriffe, geschichtlicher Hintergrund,…)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Markierte Kästchen ergeben Lösungswort oder -zahl</a:t>
            </a:r>
          </a:p>
          <a:p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Arbeit mit </a:t>
            </a:r>
            <a:r>
              <a:rPr lang="de-AT" sz="2400" b="1" dirty="0">
                <a:solidFill>
                  <a:schemeClr val="tx1">
                    <a:alpha val="80000"/>
                  </a:schemeClr>
                </a:solidFill>
              </a:rPr>
              <a:t>Atlas/Periodensystem/Noten/…</a:t>
            </a:r>
          </a:p>
          <a:p>
            <a:r>
              <a:rPr lang="de-AT" sz="2400" b="1" dirty="0">
                <a:solidFill>
                  <a:schemeClr val="tx1">
                    <a:alpha val="80000"/>
                  </a:schemeClr>
                </a:solidFill>
              </a:rPr>
              <a:t>Geometrische Aufgaben </a:t>
            </a:r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(Maßstab, Dreieckskonstruktionen,…)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Lösungszahl liegt auf einem Punkt im Koordinatensystem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Lösungszahl ist eine bestimmte Entfernung/Länge</a:t>
            </a:r>
          </a:p>
          <a:p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DD0229-990F-4A90-A3CB-F09F08DAB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41" y="1336390"/>
            <a:ext cx="2176828" cy="48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2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18B6E-1CB2-4FE1-ABA3-F8F93E6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r>
              <a:rPr lang="de-AT" sz="4800" b="1" dirty="0"/>
              <a:t>Mögliche Methoden (analog)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3F7D25-923E-4BA6-BDA3-CD674D34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2800"/>
            <a:ext cx="5243391" cy="259547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9B4C8-D5AA-41BC-88A3-84A2AE24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041" y="488950"/>
            <a:ext cx="4588307" cy="6165849"/>
          </a:xfrm>
        </p:spPr>
        <p:txBody>
          <a:bodyPr anchor="ctr">
            <a:normAutofit/>
          </a:bodyPr>
          <a:lstStyle/>
          <a:p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Richtig/Falsch-Aussagen </a:t>
            </a: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mit Lösungsbuchstaben</a:t>
            </a:r>
          </a:p>
          <a:p>
            <a:r>
              <a:rPr lang="de-AT" b="1" dirty="0" err="1">
                <a:solidFill>
                  <a:schemeClr val="tx1">
                    <a:alpha val="80000"/>
                  </a:schemeClr>
                </a:solidFill>
              </a:rPr>
              <a:t>Lesequiz</a:t>
            </a:r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/Leseaufgaben</a:t>
            </a:r>
          </a:p>
          <a:p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Bilder/Text </a:t>
            </a: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in die richtige </a:t>
            </a:r>
            <a:br>
              <a:rPr lang="de-AT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Reihenfolge bringen </a:t>
            </a:r>
          </a:p>
          <a:p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Lückentext</a:t>
            </a:r>
          </a:p>
          <a:p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Geheimschriften</a:t>
            </a: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 entziffern (Morse, Caesar-Verschlüsselung, etc.) , </a:t>
            </a:r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Rebus-Rätsel, Suchrätsel</a:t>
            </a:r>
          </a:p>
          <a:p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80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Quittung enthält.&#10;&#10;Automatisch generierte Beschreibung">
            <a:extLst>
              <a:ext uri="{FF2B5EF4-FFF2-40B4-BE49-F238E27FC236}">
                <a16:creationId xmlns:a16="http://schemas.microsoft.com/office/drawing/2014/main" id="{112125EB-59E7-4C3C-BA69-453AE6F25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b="45955"/>
          <a:stretch/>
        </p:blipFill>
        <p:spPr>
          <a:xfrm rot="16200000">
            <a:off x="570112" y="-570113"/>
            <a:ext cx="6858000" cy="7998225"/>
          </a:xfrm>
          <a:prstGeom prst="rect">
            <a:avLst/>
          </a:prstGeom>
        </p:spPr>
      </p:pic>
      <p:pic>
        <p:nvPicPr>
          <p:cNvPr id="4" name="Grafik 3" descr="Ein Bild, das Text, Möbel, Kommode enthält.&#10;&#10;Automatisch generierte Beschreibung">
            <a:extLst>
              <a:ext uri="{FF2B5EF4-FFF2-40B4-BE49-F238E27FC236}">
                <a16:creationId xmlns:a16="http://schemas.microsoft.com/office/drawing/2014/main" id="{769ADFBC-75BD-403D-949F-5F174F55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2" r="1" b="15591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37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18B6E-1CB2-4FE1-ABA3-F8F93E6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744064" cy="2344840"/>
          </a:xfrm>
        </p:spPr>
        <p:txBody>
          <a:bodyPr anchor="b">
            <a:normAutofit/>
          </a:bodyPr>
          <a:lstStyle/>
          <a:p>
            <a:r>
              <a:rPr lang="de-AT" sz="5200" b="1"/>
              <a:t>Mögliche Methoden (analog)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2CFDBAE-AA39-4198-9022-A83049E51C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87" y="275910"/>
            <a:ext cx="1958511" cy="195851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9B4C8-D5AA-41BC-88A3-84A2AE24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5744065" cy="2888627"/>
          </a:xfrm>
        </p:spPr>
        <p:txBody>
          <a:bodyPr anchor="t">
            <a:normAutofit/>
          </a:bodyPr>
          <a:lstStyle/>
          <a:p>
            <a:r>
              <a:rPr lang="de-AT" sz="2000"/>
              <a:t>QR-Codes (auch zum Ausmalen)</a:t>
            </a:r>
          </a:p>
          <a:p>
            <a:pPr lvl="1"/>
            <a:r>
              <a:rPr lang="de-AT" sz="2000"/>
              <a:t>QR-Code liefert die richtige Lösungszahl </a:t>
            </a:r>
          </a:p>
          <a:p>
            <a:pPr lvl="1"/>
            <a:r>
              <a:rPr lang="de-AT" sz="2000"/>
              <a:t>Auch mit Buchstaben möglich: </a:t>
            </a:r>
            <a:r>
              <a:rPr lang="de-AT" sz="2000" u="sng">
                <a:hlinkClick r:id="rId3"/>
              </a:rPr>
              <a:t>www.mal-den-code.de</a:t>
            </a:r>
            <a:endParaRPr lang="de-AT" sz="2000"/>
          </a:p>
          <a:p>
            <a:pPr marL="0" indent="0">
              <a:buNone/>
            </a:pPr>
            <a:endParaRPr lang="de-AT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71E999-8CFF-419A-9592-A85ED80AA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95" y="2466575"/>
            <a:ext cx="4009703" cy="1804366"/>
          </a:xfrm>
          <a:prstGeom prst="rect">
            <a:avLst/>
          </a:prstGeom>
        </p:spPr>
      </p:pic>
      <p:pic>
        <p:nvPicPr>
          <p:cNvPr id="5" name="Grafik 4" descr="Ein Bild, das Text, Kreuzworträtsel enthält.&#10;&#10;Automatisch generierte Beschreibung">
            <a:extLst>
              <a:ext uri="{FF2B5EF4-FFF2-40B4-BE49-F238E27FC236}">
                <a16:creationId xmlns:a16="http://schemas.microsoft.com/office/drawing/2014/main" id="{BD7552FE-1CB5-4263-983E-D5B5E9B267F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96" y="4484539"/>
            <a:ext cx="1842918" cy="19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DAEAD-34E1-D506-7AF6-A3CC6E64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hlinkClick r:id="rId2"/>
              </a:rPr>
              <a:t>Los geht‘s! 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539704-E517-DA99-8559-854AEAF4A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dirty="0">
              <a:hlinkClick r:id="rId2"/>
            </a:endParaRPr>
          </a:p>
          <a:p>
            <a:pPr marL="0" indent="0">
              <a:buNone/>
            </a:pPr>
            <a:endParaRPr lang="de-AT" dirty="0">
              <a:hlinkClick r:id="rId2"/>
            </a:endParaRPr>
          </a:p>
          <a:p>
            <a:pPr marL="0" indent="0">
              <a:buNone/>
            </a:pPr>
            <a:r>
              <a:rPr lang="de-AT" sz="1200" dirty="0">
                <a:hlinkClick r:id="rId2"/>
              </a:rPr>
              <a:t>https://www.learningsnacks.de/share/352187/971f16c0-754f-4aea-99c8-769d8910ee71</a:t>
            </a:r>
            <a:endParaRPr lang="de-AT" sz="1200" dirty="0"/>
          </a:p>
          <a:p>
            <a:pPr marL="0" indent="0">
              <a:buNone/>
            </a:pPr>
            <a:r>
              <a:rPr lang="de-AT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https://learningapps.org/watch?v=pj34dhk9j23</a:t>
            </a:r>
            <a:r>
              <a:rPr lang="de-AT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AT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https://www.geogebra.org/m/murdsdnj</a:t>
            </a:r>
            <a:r>
              <a:rPr lang="de-AT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AT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8D1094-6D28-30DD-7077-8371B2897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257940"/>
            <a:ext cx="5665839" cy="56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0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2226A-EECF-4562-A94D-F5250FA1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lang="de-AT" sz="4300" b="1"/>
              <a:t>Hinweise und Lösungen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B2FBA2-BF3F-4244-AD30-E36DB9C7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 lnSpcReduction="10000"/>
          </a:bodyPr>
          <a:lstStyle/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Hinweise oder Rätsel auf „</a:t>
            </a:r>
            <a:r>
              <a:rPr lang="de-AT" sz="2600" b="1" dirty="0">
                <a:solidFill>
                  <a:schemeClr val="tx1">
                    <a:alpha val="80000"/>
                  </a:schemeClr>
                </a:solidFill>
              </a:rPr>
              <a:t>Rechnungen</a:t>
            </a:r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“ </a:t>
            </a:r>
          </a:p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Hinweise in Büchern in der </a:t>
            </a:r>
            <a:r>
              <a:rPr lang="de-AT" sz="2600" b="1" dirty="0">
                <a:solidFill>
                  <a:schemeClr val="tx1">
                    <a:alpha val="80000"/>
                  </a:schemeClr>
                </a:solidFill>
              </a:rPr>
              <a:t>Bibliothek </a:t>
            </a:r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verstecken (Buch – Band – Seite) </a:t>
            </a:r>
          </a:p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Hinweise oder Lösung in </a:t>
            </a:r>
            <a:r>
              <a:rPr lang="de-AT" sz="2600" b="1" dirty="0">
                <a:solidFill>
                  <a:schemeClr val="tx1">
                    <a:alpha val="80000"/>
                  </a:schemeClr>
                </a:solidFill>
              </a:rPr>
              <a:t>Spind</a:t>
            </a:r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 verstecken (sofern schon geräumt) – </a:t>
            </a:r>
            <a:r>
              <a:rPr lang="de-AT" sz="2600" dirty="0" err="1">
                <a:solidFill>
                  <a:schemeClr val="tx1">
                    <a:alpha val="80000"/>
                  </a:schemeClr>
                </a:solidFill>
              </a:rPr>
              <a:t>Spindnummer</a:t>
            </a:r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 muss herausgefunden werden</a:t>
            </a:r>
          </a:p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Übereinandergelegte </a:t>
            </a:r>
            <a:r>
              <a:rPr lang="de-AT" sz="2600" b="1" dirty="0">
                <a:solidFill>
                  <a:schemeClr val="tx1">
                    <a:alpha val="80000"/>
                  </a:schemeClr>
                </a:solidFill>
              </a:rPr>
              <a:t>Folien</a:t>
            </a:r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 ergeben Ziffer</a:t>
            </a:r>
          </a:p>
          <a:p>
            <a:pPr marL="0" indent="0">
              <a:buNone/>
            </a:pP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</p:txBody>
      </p:sp>
      <p:pic>
        <p:nvPicPr>
          <p:cNvPr id="5" name="Grafik 4" descr="Ein Bild, das Text, Quittung enthält.&#10;&#10;Automatisch generierte Beschreibung">
            <a:extLst>
              <a:ext uri="{FF2B5EF4-FFF2-40B4-BE49-F238E27FC236}">
                <a16:creationId xmlns:a16="http://schemas.microsoft.com/office/drawing/2014/main" id="{25DC3DAB-1DC9-49F5-8707-63F71F09D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7711971" y="1336390"/>
            <a:ext cx="3269768" cy="48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0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908259-8883-437B-9597-F87B7D754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22854"/>
            <a:ext cx="5291666" cy="5212291"/>
          </a:xfrm>
          <a:prstGeom prst="rect">
            <a:avLst/>
          </a:prstGeom>
        </p:spPr>
      </p:pic>
      <p:pic>
        <p:nvPicPr>
          <p:cNvPr id="2" name="Grafik 1" descr="Ein Bild, das Text, Möbel, Matte enthält.&#10;&#10;Automatisch generierte Beschreibung">
            <a:extLst>
              <a:ext uri="{FF2B5EF4-FFF2-40B4-BE49-F238E27FC236}">
                <a16:creationId xmlns:a16="http://schemas.microsoft.com/office/drawing/2014/main" id="{7310A41F-D5F5-4177-846F-72999B709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14420" r="3116" b="14722"/>
          <a:stretch/>
        </p:blipFill>
        <p:spPr>
          <a:xfrm>
            <a:off x="6256865" y="2430275"/>
            <a:ext cx="5291667" cy="1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2226A-EECF-4562-A94D-F5250FA1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Autofit/>
          </a:bodyPr>
          <a:lstStyle/>
          <a:p>
            <a:r>
              <a:rPr lang="de-AT" sz="5600" b="1" dirty="0"/>
              <a:t>Hinweise und Lösungen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B2FBA2-BF3F-4244-AD30-E36DB9C73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10433086" cy="3344459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Hinweise oder Lösungen in </a:t>
            </a:r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Luftballons</a:t>
            </a:r>
          </a:p>
          <a:p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Hinweise mithilfe von </a:t>
            </a:r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What3Words</a:t>
            </a: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 finden </a:t>
            </a:r>
          </a:p>
          <a:p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Hinweise bei/in </a:t>
            </a:r>
            <a:r>
              <a:rPr lang="de-AT" b="1" dirty="0">
                <a:solidFill>
                  <a:schemeClr val="tx1">
                    <a:alpha val="80000"/>
                  </a:schemeClr>
                </a:solidFill>
              </a:rPr>
              <a:t>Bildern</a:t>
            </a: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 finden lassen/ Bildern von mehreren Personen aufhängen und richtige finden </a:t>
            </a:r>
          </a:p>
          <a:p>
            <a:r>
              <a:rPr lang="de-AT" sz="28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Kontrolle durch </a:t>
            </a:r>
            <a:r>
              <a:rPr lang="de-AT" sz="2800" b="1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Lehrperson</a:t>
            </a:r>
            <a:r>
              <a:rPr lang="de-AT" sz="28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die bei erfolgreicher Bearbeitung der Aufgabe die Lösungszahl ausgibt</a:t>
            </a:r>
            <a:endParaRPr lang="de-AT" sz="28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7E93B0-A96B-453E-85F3-865D9E32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98" y="1336390"/>
            <a:ext cx="4814240" cy="19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48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0A625-5830-4790-B4B8-D5C7AE41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Autofit/>
          </a:bodyPr>
          <a:lstStyle/>
          <a:p>
            <a:r>
              <a:rPr lang="de-AT" sz="5600" b="1" dirty="0"/>
              <a:t>Mögliche Methoden (digital)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9C8173-0A29-45FC-BE87-0C8B84D9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1"/>
            <a:ext cx="6190412" cy="2028420"/>
          </a:xfrm>
        </p:spPr>
        <p:txBody>
          <a:bodyPr anchor="t">
            <a:normAutofit/>
          </a:bodyPr>
          <a:lstStyle/>
          <a:p>
            <a:r>
              <a:rPr lang="de-AT" sz="2400" dirty="0"/>
              <a:t>Breakout-Game oder Teile über OneNote: </a:t>
            </a:r>
          </a:p>
          <a:p>
            <a:pPr lvl="1"/>
            <a:r>
              <a:rPr lang="de-AT" dirty="0"/>
              <a:t>Verschlüsseln einzelner Abschnitte</a:t>
            </a:r>
          </a:p>
          <a:p>
            <a:pPr lvl="1"/>
            <a:r>
              <a:rPr lang="de-AT" dirty="0"/>
              <a:t>Passwort für nächsten Abschnitt ist Lösung des vorangegangenen</a:t>
            </a:r>
          </a:p>
          <a:p>
            <a:pPr lvl="1"/>
            <a:endParaRPr lang="de-AT" sz="2000" dirty="0"/>
          </a:p>
          <a:p>
            <a:pPr lvl="1"/>
            <a:endParaRPr lang="de-AT" sz="2000" dirty="0"/>
          </a:p>
          <a:p>
            <a:pPr lvl="1"/>
            <a:endParaRPr lang="de-AT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18D031-F8DC-428E-94D0-586DFDA0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107" y="1475511"/>
            <a:ext cx="3217333" cy="18017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FAD1A2-02B6-446F-AF34-E38FCE44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107" y="4529418"/>
            <a:ext cx="3217333" cy="11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81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93D28-A86F-4E74-9169-6718065C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5600" b="1"/>
              <a:t>Hilfreiche Websites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CCDBF6-E015-44C5-9BF7-DEC012E8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2"/>
              </a:rPr>
              <a:t>www.pixabay.com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Lizenzfreie Bilder, Grafiken, Illustrationen </a:t>
            </a:r>
            <a:br>
              <a:rPr lang="de-AT" sz="20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(z.B. für Puzzles)</a:t>
            </a:r>
          </a:p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3"/>
              </a:rPr>
              <a:t>www.learningapps.org</a:t>
            </a:r>
            <a:r>
              <a:rPr lang="de-AT" sz="2000" u="sng" dirty="0">
                <a:solidFill>
                  <a:schemeClr val="tx1">
                    <a:alpha val="80000"/>
                  </a:schemeClr>
                </a:solidFill>
              </a:rPr>
              <a:t> :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 Website zum Erstellen verschiedener Apps </a:t>
            </a:r>
            <a:br>
              <a:rPr lang="de-AT" sz="20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(MC-Fragen, Zuordnungen, etc.)</a:t>
            </a:r>
          </a:p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4"/>
              </a:rPr>
              <a:t>www.geogebra.org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Interaktive Arbeitsblätter, GeoGebra-Books</a:t>
            </a:r>
          </a:p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5"/>
              </a:rPr>
              <a:t>www.xwords-generator.de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Kreuzworträtselgenerator</a:t>
            </a:r>
          </a:p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6"/>
              </a:rPr>
              <a:t>www.mal-den-code.de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QR-Code-Generator (auch zum Ausmalen)</a:t>
            </a:r>
          </a:p>
          <a:p>
            <a:pPr lvl="0"/>
            <a:r>
              <a:rPr lang="de-AT" sz="2000" dirty="0">
                <a:solidFill>
                  <a:schemeClr val="tx1">
                    <a:alpha val="80000"/>
                  </a:schemeClr>
                </a:solidFill>
                <a:hlinkClick r:id="rId7"/>
              </a:rPr>
              <a:t>https://www.festisite.com/rebus/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Rebus-Rätsel erstellen und vieles mehr</a:t>
            </a:r>
          </a:p>
          <a:p>
            <a:pPr lvl="0"/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 </a:t>
            </a:r>
            <a:r>
              <a:rPr lang="en-US" sz="2000" b="0" i="0" u="sng" strike="noStrike" dirty="0">
                <a:solidFill>
                  <a:schemeClr val="tx1">
                    <a:alpha val="80000"/>
                  </a:schemeClr>
                </a:solidFill>
                <a:effectLst/>
                <a:hlinkClick r:id="rId8"/>
              </a:rPr>
              <a:t>http://www.fakereceipt.us/sales_receipt.php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: 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Rechnungen erstellen </a:t>
            </a:r>
          </a:p>
          <a:p>
            <a:pPr marL="0" indent="0">
              <a:buNone/>
            </a:pPr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78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93D28-A86F-4E74-9169-6718065C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r>
              <a:rPr lang="de-AT" sz="5600" b="1"/>
              <a:t>Hilfreiche Websites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971291-5008-40AE-8AC0-6A36ECA3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 r="31233"/>
          <a:stretch/>
        </p:blipFill>
        <p:spPr>
          <a:xfrm>
            <a:off x="838200" y="3320776"/>
            <a:ext cx="5243391" cy="235952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CCDBF6-E015-44C5-9BF7-DEC012E8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121" y="879355"/>
            <a:ext cx="5396165" cy="5120755"/>
          </a:xfrm>
        </p:spPr>
        <p:txBody>
          <a:bodyPr anchor="ctr">
            <a:normAutofit/>
          </a:bodyPr>
          <a:lstStyle/>
          <a:p>
            <a:pPr lvl="0"/>
            <a:r>
              <a:rPr lang="en-US" sz="2000" b="0" i="0" u="sng" strike="noStrike" dirty="0">
                <a:solidFill>
                  <a:schemeClr val="tx1">
                    <a:alpha val="80000"/>
                  </a:schemeClr>
                </a:solidFill>
                <a:effectLst/>
                <a:hlinkClick r:id="rId3"/>
              </a:rPr>
              <a:t>https://www.fodey.com/generators/newspaper/snippet.asp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: 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Zeitungsausschnitte erstellen</a:t>
            </a:r>
          </a:p>
          <a:p>
            <a:pPr lvl="0"/>
            <a:r>
              <a:rPr lang="de-AT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 </a:t>
            </a:r>
            <a:r>
              <a:rPr lang="de-AT" sz="2000" b="0" i="0" u="sng" strike="noStrike" dirty="0">
                <a:solidFill>
                  <a:schemeClr val="tx1">
                    <a:alpha val="80000"/>
                  </a:schemeClr>
                </a:solidFill>
                <a:effectLst/>
                <a:hlinkClick r:id="rId4"/>
              </a:rPr>
              <a:t>http://kryptografie.de/kryptografie/chiffre/visuelle-kryptografie.htm</a:t>
            </a:r>
            <a:r>
              <a:rPr lang="de-AT" sz="2000" u="sng" strike="noStrike" dirty="0">
                <a:solidFill>
                  <a:schemeClr val="tx1">
                    <a:alpha val="80000"/>
                  </a:schemeClr>
                </a:solidFill>
              </a:rPr>
              <a:t>: </a:t>
            </a:r>
            <a:r>
              <a:rPr lang="de-AT" sz="2000" strike="noStrike" dirty="0">
                <a:solidFill>
                  <a:schemeClr val="tx1">
                    <a:alpha val="80000"/>
                  </a:schemeClr>
                </a:solidFill>
              </a:rPr>
              <a:t>Kryptographie-Website mit vielen Chiffren und Geheimschriften </a:t>
            </a:r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  <a:p>
            <a:pPr lvl="0"/>
            <a:r>
              <a:rPr lang="de-AT" sz="2000" dirty="0">
                <a:solidFill>
                  <a:schemeClr val="tx1">
                    <a:alpha val="80000"/>
                  </a:schemeClr>
                </a:solidFill>
                <a:hlinkClick r:id="rId5"/>
              </a:rPr>
              <a:t>https://what3words.com/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Alternative zu Google Maps   </a:t>
            </a:r>
          </a:p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6"/>
              </a:rPr>
              <a:t>http://schule.paul-matthies.de/Trimino.php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</a:t>
            </a:r>
            <a:r>
              <a:rPr lang="de-AT" sz="2000" dirty="0" err="1">
                <a:solidFill>
                  <a:schemeClr val="tx1">
                    <a:alpha val="80000"/>
                  </a:schemeClr>
                </a:solidFill>
              </a:rPr>
              <a:t>Trimino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-Generator</a:t>
            </a:r>
          </a:p>
          <a:p>
            <a:pPr lvl="0"/>
            <a:r>
              <a:rPr lang="de-AT" sz="2000" u="sng" dirty="0">
                <a:solidFill>
                  <a:schemeClr val="tx1">
                    <a:alpha val="80000"/>
                  </a:schemeClr>
                </a:solidFill>
                <a:hlinkClick r:id="rId7"/>
              </a:rPr>
              <a:t>www.learningsnacks.de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Lernen in Chat-Form </a:t>
            </a:r>
          </a:p>
          <a:p>
            <a:pPr lvl="0"/>
            <a:r>
              <a:rPr lang="de-AT" sz="2000" dirty="0">
                <a:solidFill>
                  <a:schemeClr val="tx1">
                    <a:alpha val="80000"/>
                  </a:schemeClr>
                </a:solidFill>
                <a:hlinkClick r:id="rId8"/>
              </a:rPr>
              <a:t>https://classroomscreen.com/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: </a:t>
            </a:r>
            <a:r>
              <a:rPr lang="de-AT" sz="2000" dirty="0" err="1">
                <a:solidFill>
                  <a:schemeClr val="tx1">
                    <a:alpha val="80000"/>
                  </a:schemeClr>
                </a:solidFill>
              </a:rPr>
              <a:t>Timer</a:t>
            </a:r>
            <a:r>
              <a:rPr lang="de-AT" sz="2000" dirty="0">
                <a:solidFill>
                  <a:schemeClr val="tx1">
                    <a:alpha val="80000"/>
                  </a:schemeClr>
                </a:solidFill>
              </a:rPr>
              <a:t>, u.v.m.</a:t>
            </a:r>
          </a:p>
          <a:p>
            <a:endParaRPr lang="de-AT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19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357A8-D31D-4A96-A054-6FF1409E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4300" b="1"/>
              <a:t>Quellen und weiterführende Informationen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426398-6891-4622-BE1C-C21ED1B0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r>
              <a:rPr lang="de-AT" sz="2000">
                <a:solidFill>
                  <a:schemeClr val="tx1">
                    <a:alpha val="80000"/>
                  </a:schemeClr>
                </a:solidFill>
                <a:hlinkClick r:id="rId2"/>
              </a:rPr>
              <a:t>https://www.deutsches-lehrkraefteforum.de/fileadmin/user_upload/Redakteure%20DLF/Ergebnisse/2017/eisinger_schwarz_breakout_escape_room_2017.pdf</a:t>
            </a:r>
            <a:endParaRPr lang="de-AT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000">
                <a:solidFill>
                  <a:schemeClr val="tx1">
                    <a:alpha val="80000"/>
                  </a:schemeClr>
                </a:solidFill>
                <a:hlinkClick r:id="rId3"/>
              </a:rPr>
              <a:t>https://www.schule.at/startseite/detail/escape-room.html</a:t>
            </a:r>
            <a:endParaRPr lang="de-AT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000">
                <a:solidFill>
                  <a:schemeClr val="tx1">
                    <a:alpha val="80000"/>
                  </a:schemeClr>
                </a:solidFill>
                <a:hlinkClick r:id="rId4"/>
              </a:rPr>
              <a:t>https://sites.google.com/view/escape-room-im-unterricht/planung</a:t>
            </a:r>
            <a:endParaRPr lang="de-AT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e-AT" sz="2000">
                <a:solidFill>
                  <a:schemeClr val="tx1">
                    <a:alpha val="80000"/>
                  </a:schemeClr>
                </a:solidFill>
                <a:hlinkClick r:id="rId5"/>
              </a:rPr>
              <a:t>https://www.keslerscience.com/escape-room-puzzle-ideas-for-the-science-classroom/</a:t>
            </a:r>
            <a:r>
              <a:rPr lang="de-AT" sz="200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r>
              <a:rPr lang="de-AT" sz="2000">
                <a:solidFill>
                  <a:schemeClr val="tx1">
                    <a:alpha val="80000"/>
                  </a:schemeClr>
                </a:solidFill>
                <a:hlinkClick r:id="rId6"/>
              </a:rPr>
              <a:t>https://lehrerweb.wien/praxis/themensammlung-edu-breakout</a:t>
            </a:r>
            <a:r>
              <a:rPr lang="de-AT" sz="200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endParaRPr lang="de-AT" sz="2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0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CC84F-A129-493C-9B83-CE8C8B90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5600" b="1" dirty="0"/>
              <a:t>Vorüberlegungen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F876B2-6978-4148-99BF-45DA84401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 lnSpcReduction="10000"/>
          </a:bodyPr>
          <a:lstStyle/>
          <a:p>
            <a:r>
              <a:rPr lang="de-AT" sz="2400" b="1" dirty="0">
                <a:solidFill>
                  <a:schemeClr val="tx1">
                    <a:alpha val="80000"/>
                  </a:schemeClr>
                </a:solidFill>
              </a:rPr>
              <a:t>Einführung: </a:t>
            </a:r>
            <a:r>
              <a:rPr lang="de-AT" sz="2400" dirty="0">
                <a:solidFill>
                  <a:schemeClr val="tx1">
                    <a:alpha val="80000"/>
                  </a:schemeClr>
                </a:solidFill>
              </a:rPr>
              <a:t>Rahmenhandlung?</a:t>
            </a:r>
          </a:p>
          <a:p>
            <a:r>
              <a:rPr lang="de-AT" sz="2400" b="1" dirty="0">
                <a:solidFill>
                  <a:schemeClr val="tx1">
                    <a:alpha val="80000"/>
                  </a:schemeClr>
                </a:solidFill>
              </a:rPr>
              <a:t>Aufbau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Schnitzeljagd oder „</a:t>
            </a:r>
            <a:r>
              <a:rPr lang="de-AT" dirty="0" err="1">
                <a:solidFill>
                  <a:schemeClr val="tx1">
                    <a:alpha val="80000"/>
                  </a:schemeClr>
                </a:solidFill>
              </a:rPr>
              <a:t>Breakout</a:t>
            </a:r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 Game“?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Welches Vorwissen wird benötigt? 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Wie viele Aufgaben?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Analog? Digital? Gemischt? 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Stundenumfang? </a:t>
            </a:r>
          </a:p>
          <a:p>
            <a:pPr lvl="1"/>
            <a:r>
              <a:rPr lang="de-AT" dirty="0">
                <a:solidFill>
                  <a:schemeClr val="tx1">
                    <a:alpha val="80000"/>
                  </a:schemeClr>
                </a:solidFill>
              </a:rPr>
              <a:t>Gruppengröße?</a:t>
            </a:r>
          </a:p>
          <a:p>
            <a:r>
              <a:rPr lang="de-AT" sz="2400" b="1" dirty="0">
                <a:solidFill>
                  <a:schemeClr val="tx1">
                    <a:alpha val="80000"/>
                  </a:schemeClr>
                </a:solidFill>
              </a:rPr>
              <a:t>Belohnung?</a:t>
            </a:r>
          </a:p>
        </p:txBody>
      </p:sp>
    </p:spTree>
    <p:extLst>
      <p:ext uri="{BB962C8B-B14F-4D97-AF65-F5344CB8AC3E}">
        <p14:creationId xmlns:p14="http://schemas.microsoft.com/office/powerpoint/2010/main" val="188240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DA68F-D7D3-4CA3-91F2-BC2C49CC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096765"/>
            <a:ext cx="6190412" cy="1019460"/>
          </a:xfrm>
        </p:spPr>
        <p:txBody>
          <a:bodyPr anchor="b">
            <a:normAutofit/>
          </a:bodyPr>
          <a:lstStyle/>
          <a:p>
            <a:r>
              <a:rPr lang="de-AT" sz="5600" b="1" dirty="0"/>
              <a:t>Material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D1D43E-9D43-49DE-A951-F0E7408C9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161794"/>
            <a:ext cx="7032124" cy="4011995"/>
          </a:xfrm>
        </p:spPr>
        <p:txBody>
          <a:bodyPr anchor="t">
            <a:normAutofit fontScale="92500" lnSpcReduction="10000"/>
          </a:bodyPr>
          <a:lstStyle/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Schlösser (Zahlenkombination, Buchstabenkombination, mit Schlüssel,…)</a:t>
            </a:r>
          </a:p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Kiste</a:t>
            </a:r>
          </a:p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UV-Lampe, UV-Stifte</a:t>
            </a:r>
          </a:p>
          <a:p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Vorbereitung:</a:t>
            </a:r>
          </a:p>
          <a:p>
            <a:pPr lvl="1"/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Mappen </a:t>
            </a:r>
          </a:p>
          <a:p>
            <a:pPr lvl="1"/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Rahmenhandlung: Brief/Video/Botschaft per </a:t>
            </a:r>
            <a:r>
              <a:rPr lang="de-AT" sz="2600" dirty="0" err="1">
                <a:solidFill>
                  <a:schemeClr val="tx1">
                    <a:alpha val="80000"/>
                  </a:schemeClr>
                </a:solidFill>
              </a:rPr>
              <a:t>Learningsnack</a:t>
            </a:r>
            <a:endParaRPr lang="de-AT" sz="2600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Aufgabenstellungen</a:t>
            </a:r>
          </a:p>
          <a:p>
            <a:pPr lvl="1"/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Überblickstabelle!</a:t>
            </a:r>
          </a:p>
          <a:p>
            <a:pPr lvl="1"/>
            <a:r>
              <a:rPr lang="de-AT" sz="2600" dirty="0">
                <a:solidFill>
                  <a:schemeClr val="tx1">
                    <a:alpha val="80000"/>
                  </a:schemeClr>
                </a:solidFill>
              </a:rPr>
              <a:t>Spielregeln</a:t>
            </a:r>
          </a:p>
          <a:p>
            <a:endParaRPr lang="de-AT" sz="17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39EA92-04BA-4D35-BBD9-9E5ACD55B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8" r="-1" b="34212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54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2675-BFDA-4AD2-89D5-AE577ECD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5600" b="1" dirty="0"/>
              <a:t>Überblickstabellen 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A13E79B8-A4BB-445A-BA39-113FA3893E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800" y="2763571"/>
          <a:ext cx="10551602" cy="335046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52718">
                  <a:extLst>
                    <a:ext uri="{9D8B030D-6E8A-4147-A177-3AD203B41FA5}">
                      <a16:colId xmlns:a16="http://schemas.microsoft.com/office/drawing/2014/main" val="1897505523"/>
                    </a:ext>
                  </a:extLst>
                </a:gridCol>
                <a:gridCol w="2177092">
                  <a:extLst>
                    <a:ext uri="{9D8B030D-6E8A-4147-A177-3AD203B41FA5}">
                      <a16:colId xmlns:a16="http://schemas.microsoft.com/office/drawing/2014/main" val="2603116604"/>
                    </a:ext>
                  </a:extLst>
                </a:gridCol>
                <a:gridCol w="5143106">
                  <a:extLst>
                    <a:ext uri="{9D8B030D-6E8A-4147-A177-3AD203B41FA5}">
                      <a16:colId xmlns:a16="http://schemas.microsoft.com/office/drawing/2014/main" val="1601270155"/>
                    </a:ext>
                  </a:extLst>
                </a:gridCol>
                <a:gridCol w="756339">
                  <a:extLst>
                    <a:ext uri="{9D8B030D-6E8A-4147-A177-3AD203B41FA5}">
                      <a16:colId xmlns:a16="http://schemas.microsoft.com/office/drawing/2014/main" val="1560637828"/>
                    </a:ext>
                  </a:extLst>
                </a:gridCol>
                <a:gridCol w="1422347">
                  <a:extLst>
                    <a:ext uri="{9D8B030D-6E8A-4147-A177-3AD203B41FA5}">
                      <a16:colId xmlns:a16="http://schemas.microsoft.com/office/drawing/2014/main" val="4078838331"/>
                    </a:ext>
                  </a:extLst>
                </a:gridCol>
              </a:tblGrid>
              <a:tr h="281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 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Thema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Kurzbeschreibung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Code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Sonstiges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extLst>
                  <a:ext uri="{0D108BD9-81ED-4DB2-BD59-A6C34878D82A}">
                    <a16:rowId xmlns:a16="http://schemas.microsoft.com/office/drawing/2014/main" val="2708765116"/>
                  </a:ext>
                </a:extLst>
              </a:tr>
              <a:tr h="1159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Analog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Hauptstadt-Domino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</a:rPr>
                        <a:t>Die Dominosteine müssen richtig gelegt werden. Start: Tallinn. Am Ende entsteht ein Lösungssatz. Die Anzahl der Buchstaben der Stadt ist die erste Ziffer.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Gelb: Damaskus, Grün: Toulouse, Orange: Kapstadt</a:t>
                      </a: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extLst>
                  <a:ext uri="{0D108BD9-81ED-4DB2-BD59-A6C34878D82A}">
                    <a16:rowId xmlns:a16="http://schemas.microsoft.com/office/drawing/2014/main" val="3299554270"/>
                  </a:ext>
                </a:extLst>
              </a:tr>
              <a:tr h="8071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Analog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16 Lebensmotive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Motive müssen den entsprechenden Bedürfnissen zugeordnet werden. Jene Buchstaben (Kästchen), die durch die Linien nicht berührt werden, ergeben eine Zahl. </a:t>
                      </a: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extLst>
                  <a:ext uri="{0D108BD9-81ED-4DB2-BD59-A6C34878D82A}">
                    <a16:rowId xmlns:a16="http://schemas.microsoft.com/office/drawing/2014/main" val="35450522"/>
                  </a:ext>
                </a:extLst>
              </a:tr>
              <a:tr h="8056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Analog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Einheitenpuzzle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Die Puzzlesteine müssen richtig aufgelegt werden. Leuchtet man mit der Lampe darauf, erscheint eine Zahl. 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5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UV-Lampe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extLst>
                  <a:ext uri="{0D108BD9-81ED-4DB2-BD59-A6C34878D82A}">
                    <a16:rowId xmlns:a16="http://schemas.microsoft.com/office/drawing/2014/main" val="568844561"/>
                  </a:ext>
                </a:extLst>
              </a:tr>
              <a:tr h="2961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Digital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Wer bin ich?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Novalis muss durch den Chatverlauf erraten werden. 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AT" sz="1600" dirty="0">
                          <a:effectLst/>
                        </a:rPr>
                        <a:t>QR-Code </a:t>
                      </a:r>
                      <a:endParaRPr lang="de-A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3" marR="61233" marT="0" marB="0"/>
                </a:tc>
                <a:extLst>
                  <a:ext uri="{0D108BD9-81ED-4DB2-BD59-A6C34878D82A}">
                    <a16:rowId xmlns:a16="http://schemas.microsoft.com/office/drawing/2014/main" val="857097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92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2675-BFDA-4AD2-89D5-AE577ECD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5600" b="1" dirty="0"/>
              <a:t>Überblickstabellen 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A13E79B8-A4BB-445A-BA39-113FA3893E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9474" y="2238153"/>
          <a:ext cx="11387471" cy="422360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35838">
                  <a:extLst>
                    <a:ext uri="{9D8B030D-6E8A-4147-A177-3AD203B41FA5}">
                      <a16:colId xmlns:a16="http://schemas.microsoft.com/office/drawing/2014/main" val="1897505523"/>
                    </a:ext>
                  </a:extLst>
                </a:gridCol>
                <a:gridCol w="2175328">
                  <a:extLst>
                    <a:ext uri="{9D8B030D-6E8A-4147-A177-3AD203B41FA5}">
                      <a16:colId xmlns:a16="http://schemas.microsoft.com/office/drawing/2014/main" val="2603116604"/>
                    </a:ext>
                  </a:extLst>
                </a:gridCol>
                <a:gridCol w="5199385">
                  <a:extLst>
                    <a:ext uri="{9D8B030D-6E8A-4147-A177-3AD203B41FA5}">
                      <a16:colId xmlns:a16="http://schemas.microsoft.com/office/drawing/2014/main" val="1601270155"/>
                    </a:ext>
                  </a:extLst>
                </a:gridCol>
                <a:gridCol w="755726">
                  <a:extLst>
                    <a:ext uri="{9D8B030D-6E8A-4147-A177-3AD203B41FA5}">
                      <a16:colId xmlns:a16="http://schemas.microsoft.com/office/drawing/2014/main" val="1560637828"/>
                    </a:ext>
                  </a:extLst>
                </a:gridCol>
                <a:gridCol w="1421194">
                  <a:extLst>
                    <a:ext uri="{9D8B030D-6E8A-4147-A177-3AD203B41FA5}">
                      <a16:colId xmlns:a16="http://schemas.microsoft.com/office/drawing/2014/main" val="4078838331"/>
                    </a:ext>
                  </a:extLst>
                </a:gridCol>
              </a:tblGrid>
              <a:tr h="2611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300" cap="all">
                          <a:effectLst/>
                        </a:rPr>
                        <a:t> </a:t>
                      </a:r>
                      <a:endParaRPr lang="de-AT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300" cap="all">
                          <a:effectLst/>
                        </a:rPr>
                        <a:t>Thema</a:t>
                      </a:r>
                      <a:endParaRPr lang="de-AT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300" cap="all">
                          <a:effectLst/>
                        </a:rPr>
                        <a:t>Kurzbeschreibung</a:t>
                      </a:r>
                      <a:endParaRPr lang="de-AT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300" cap="all">
                          <a:effectLst/>
                        </a:rPr>
                        <a:t>Code</a:t>
                      </a:r>
                      <a:endParaRPr lang="de-AT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300" cap="all">
                          <a:effectLst/>
                        </a:rPr>
                        <a:t>Sonstiges</a:t>
                      </a:r>
                      <a:endParaRPr lang="de-AT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2708765116"/>
                  </a:ext>
                </a:extLst>
              </a:tr>
              <a:tr h="832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Analog/Digital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QR-Code ausmalen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Labyrinth: Alle ungeraden Zahlen müssen ausgemalt werden.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QR-Code ausmalen, scannen, dann erhält man die Zahl. 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QR-Code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3299554270"/>
                  </a:ext>
                </a:extLst>
              </a:tr>
              <a:tr h="262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Digital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Learningapp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Nach Lösen der Zuordnung erscheint die Zahl. 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QR-Code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35450522"/>
                  </a:ext>
                </a:extLst>
              </a:tr>
              <a:tr h="19735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Analog/Digital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What3Words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Minirätsel (Geheimschriften) müssen entziffert werden. Durch Eingabe der drei Wörter auf der Website what3words werden Orte in der Schule angezeigt, bei denen Kuverts mit dem 2. Schnipsel versteckt sind.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Rot: </a:t>
                      </a:r>
                      <a:r>
                        <a:rPr lang="de-A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sitten.gehen.polster</a:t>
                      </a: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de-A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Stiegenabgang</a:t>
                      </a: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hinten): 7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Blau 1: </a:t>
                      </a:r>
                      <a:r>
                        <a:rPr lang="de-A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nationalität.voraus.profis</a:t>
                      </a: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(Durchgang Bank oben): 2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Blau 2: </a:t>
                      </a:r>
                      <a:r>
                        <a:rPr lang="de-A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kälter.krönen.eile</a:t>
                      </a:r>
                      <a:r>
                        <a:rPr lang="de-A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(Durchgang Bank unten): 2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7/2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Kryptographie-Schnipsel in Kuverts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568844561"/>
                  </a:ext>
                </a:extLst>
              </a:tr>
              <a:tr h="7473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cap="all">
                          <a:effectLst/>
                        </a:rPr>
                        <a:t>Analog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Trimino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</a:rPr>
                        <a:t>Die Puzzlesteine müssen richtig aufgelegt werden. Leuchtet man mit der Lampe darauf, erscheint eine Zahl. </a:t>
                      </a:r>
                      <a:endParaRPr lang="de-A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AT" sz="1600" dirty="0">
                          <a:effectLst/>
                        </a:rPr>
                        <a:t>QR-Code </a:t>
                      </a:r>
                      <a:endParaRPr lang="de-A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857097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49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2675-BFDA-4AD2-89D5-AE577ECD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de-AT" sz="5600" b="1" dirty="0"/>
              <a:t>Überblickstabellen 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A13E79B8-A4BB-445A-BA39-113FA3893E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6739" y="2841573"/>
          <a:ext cx="5374758" cy="189731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00469">
                  <a:extLst>
                    <a:ext uri="{9D8B030D-6E8A-4147-A177-3AD203B41FA5}">
                      <a16:colId xmlns:a16="http://schemas.microsoft.com/office/drawing/2014/main" val="1897505523"/>
                    </a:ext>
                  </a:extLst>
                </a:gridCol>
                <a:gridCol w="1036675">
                  <a:extLst>
                    <a:ext uri="{9D8B030D-6E8A-4147-A177-3AD203B41FA5}">
                      <a16:colId xmlns:a16="http://schemas.microsoft.com/office/drawing/2014/main" val="2603116604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1601270155"/>
                    </a:ext>
                  </a:extLst>
                </a:gridCol>
                <a:gridCol w="1153633">
                  <a:extLst>
                    <a:ext uri="{9D8B030D-6E8A-4147-A177-3AD203B41FA5}">
                      <a16:colId xmlns:a16="http://schemas.microsoft.com/office/drawing/2014/main" val="1560637828"/>
                    </a:ext>
                  </a:extLst>
                </a:gridCol>
                <a:gridCol w="1010093">
                  <a:extLst>
                    <a:ext uri="{9D8B030D-6E8A-4147-A177-3AD203B41FA5}">
                      <a16:colId xmlns:a16="http://schemas.microsoft.com/office/drawing/2014/main" val="4078838331"/>
                    </a:ext>
                  </a:extLst>
                </a:gridCol>
              </a:tblGrid>
              <a:tr h="1977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FARBE</a:t>
                      </a:r>
                    </a:p>
                  </a:txBody>
                  <a:tcPr marL="51252" marR="51252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2000" dirty="0">
                          <a:effectLst/>
                          <a:latin typeface="Corbel" panose="020B0503020204020204" pitchFamily="34" charset="0"/>
                          <a:cs typeface="Times New Roman" panose="02020603050405020304" pitchFamily="18" charset="0"/>
                        </a:rPr>
                        <a:t>CODE</a:t>
                      </a:r>
                    </a:p>
                  </a:txBody>
                  <a:tcPr marL="51252" marR="51252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51252" marR="51252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51252" marR="51252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20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2708765116"/>
                  </a:ext>
                </a:extLst>
              </a:tr>
              <a:tr h="3632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Gelb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3299554270"/>
                  </a:ext>
                </a:extLst>
              </a:tr>
              <a:tr h="26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Grün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35450522"/>
                  </a:ext>
                </a:extLst>
              </a:tr>
              <a:tr h="295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568844561"/>
                  </a:ext>
                </a:extLst>
              </a:tr>
              <a:tr h="332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Rot 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857097989"/>
                  </a:ext>
                </a:extLst>
              </a:tr>
              <a:tr h="332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Blau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AT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252" marR="51252" marT="0" marB="0"/>
                </a:tc>
                <a:extLst>
                  <a:ext uri="{0D108BD9-81ED-4DB2-BD59-A6C34878D82A}">
                    <a16:rowId xmlns:a16="http://schemas.microsoft.com/office/drawing/2014/main" val="507651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19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CD135-F3D8-43CD-BBC9-5F7C6653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Autofit/>
          </a:bodyPr>
          <a:lstStyle/>
          <a:p>
            <a:r>
              <a:rPr lang="de-AT" sz="5600" b="1" dirty="0"/>
              <a:t>Mögliche Methoden (digital)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C76432-65D4-40CF-A266-F9551694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de-AT" sz="2400" dirty="0">
                <a:hlinkClick r:id="rId2"/>
              </a:rPr>
              <a:t>geogebra.org</a:t>
            </a:r>
            <a:endParaRPr lang="de-AT" sz="2400" dirty="0"/>
          </a:p>
          <a:p>
            <a:pPr lvl="1"/>
            <a:r>
              <a:rPr lang="de-AT" dirty="0"/>
              <a:t>GeoGebra-Books, interaktive Arbeitsblätter</a:t>
            </a:r>
          </a:p>
          <a:p>
            <a:pPr lvl="1"/>
            <a:r>
              <a:rPr lang="de-AT" dirty="0"/>
              <a:t>Vorhandenes Material unter „Unterrichtsmaterial suchen“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C28D8D-FE20-4AFF-A76A-4C03611C1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107" y="1185951"/>
            <a:ext cx="3217333" cy="23808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8FBF94-21DD-4C59-8AED-DFFB4F77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" t="6800" r="50741" b="6042"/>
          <a:stretch/>
        </p:blipFill>
        <p:spPr>
          <a:xfrm>
            <a:off x="7755107" y="3830034"/>
            <a:ext cx="3092508" cy="2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4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1CA77-5646-4BD6-9588-A70C1DAA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744064" cy="2344840"/>
          </a:xfrm>
        </p:spPr>
        <p:txBody>
          <a:bodyPr anchor="b">
            <a:noAutofit/>
          </a:bodyPr>
          <a:lstStyle/>
          <a:p>
            <a:r>
              <a:rPr lang="de-AT" sz="5600" b="1" dirty="0"/>
              <a:t>Mögliche Methoden (digital)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F4A064-E69D-452C-90C9-6F515C4D0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30"/>
          <a:stretch/>
        </p:blipFill>
        <p:spPr bwMode="auto">
          <a:xfrm>
            <a:off x="7240529" y="275910"/>
            <a:ext cx="3966669" cy="195851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C8717A-CE26-4885-9F35-C8B93A87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6382845" cy="3380026"/>
          </a:xfrm>
        </p:spPr>
        <p:txBody>
          <a:bodyPr anchor="t">
            <a:normAutofit fontScale="92500"/>
          </a:bodyPr>
          <a:lstStyle/>
          <a:p>
            <a:r>
              <a:rPr lang="de-AT" dirty="0">
                <a:hlinkClick r:id="rId3"/>
              </a:rPr>
              <a:t>learningapps.org</a:t>
            </a:r>
            <a:endParaRPr lang="de-AT" dirty="0"/>
          </a:p>
          <a:p>
            <a:pPr lvl="1"/>
            <a:r>
              <a:rPr lang="de-AT" sz="2800" dirty="0"/>
              <a:t>Zuordnungsaufgaben (Paare, Gruppen)</a:t>
            </a:r>
          </a:p>
          <a:p>
            <a:pPr lvl="1"/>
            <a:r>
              <a:rPr lang="de-AT" sz="2800" dirty="0" err="1"/>
              <a:t>Quizzes</a:t>
            </a:r>
            <a:r>
              <a:rPr lang="de-AT" sz="2800" dirty="0"/>
              <a:t> (Multiple Choice, Millionenspiel, Richtig/Falsch)</a:t>
            </a:r>
          </a:p>
          <a:p>
            <a:pPr lvl="1"/>
            <a:r>
              <a:rPr lang="de-AT" sz="2800" dirty="0"/>
              <a:t>Puzzle</a:t>
            </a:r>
          </a:p>
          <a:p>
            <a:pPr lvl="1"/>
            <a:r>
              <a:rPr lang="de-AT" sz="2800" dirty="0"/>
              <a:t>Lückentext</a:t>
            </a:r>
          </a:p>
          <a:p>
            <a:pPr lvl="1"/>
            <a:r>
              <a:rPr lang="de-AT" sz="2800" dirty="0"/>
              <a:t>Offene Antwort</a:t>
            </a:r>
          </a:p>
          <a:p>
            <a:pPr lvl="1"/>
            <a:r>
              <a:rPr lang="de-AT" sz="2800" dirty="0"/>
              <a:t>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C44542C-AC96-4C31-B6AA-2EE52FAC4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 r="-2" b="-2"/>
          <a:stretch/>
        </p:blipFill>
        <p:spPr bwMode="auto">
          <a:xfrm>
            <a:off x="7405393" y="2389503"/>
            <a:ext cx="3801804" cy="195851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CD52F2-0A81-4A6D-B288-1511FFBED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" r="-2" b="9986"/>
          <a:stretch/>
        </p:blipFill>
        <p:spPr bwMode="auto">
          <a:xfrm>
            <a:off x="7401914" y="4484539"/>
            <a:ext cx="3808000" cy="19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0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Breitbild</PresentationFormat>
  <Paragraphs>196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Corbel</vt:lpstr>
      <vt:lpstr>Office</vt:lpstr>
      <vt:lpstr>Mathematische Rätselrallye</vt:lpstr>
      <vt:lpstr>Los geht‘s! </vt:lpstr>
      <vt:lpstr>Vorüberlegungen</vt:lpstr>
      <vt:lpstr>Material</vt:lpstr>
      <vt:lpstr>Überblickstabellen </vt:lpstr>
      <vt:lpstr>Überblickstabellen </vt:lpstr>
      <vt:lpstr>Überblickstabellen </vt:lpstr>
      <vt:lpstr>Mögliche Methoden (digital)</vt:lpstr>
      <vt:lpstr>Mögliche Methoden (digital)</vt:lpstr>
      <vt:lpstr>Beispiele für Learningapps</vt:lpstr>
      <vt:lpstr>Mögliche Methoden (digital)</vt:lpstr>
      <vt:lpstr>PowerPoint-Präsentation</vt:lpstr>
      <vt:lpstr>Mögliche Methoden (analog)</vt:lpstr>
      <vt:lpstr>PowerPoint-Präsentation</vt:lpstr>
      <vt:lpstr>PowerPoint-Präsentation</vt:lpstr>
      <vt:lpstr>Mögliche Methoden (analog)</vt:lpstr>
      <vt:lpstr>Mögliche Methoden (analog)</vt:lpstr>
      <vt:lpstr>PowerPoint-Präsentation</vt:lpstr>
      <vt:lpstr>Mögliche Methoden (analog)</vt:lpstr>
      <vt:lpstr>Hinweise und Lösungen</vt:lpstr>
      <vt:lpstr>PowerPoint-Präsentation</vt:lpstr>
      <vt:lpstr>Hinweise und Lösungen</vt:lpstr>
      <vt:lpstr>Mögliche Methoden (digital)</vt:lpstr>
      <vt:lpstr>Hilfreiche Websites</vt:lpstr>
      <vt:lpstr>Hilfreiche Websites</vt:lpstr>
      <vt:lpstr>Quellen und weiterführende Informationen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Mathematische Rätselrallye</dc:title>
  <dc:creator>Agnes Rössler</dc:creator>
  <cp:lastModifiedBy>Agnes Rössler</cp:lastModifiedBy>
  <cp:revision>4</cp:revision>
  <dcterms:created xsi:type="dcterms:W3CDTF">2023-03-22T16:21:45Z</dcterms:created>
  <dcterms:modified xsi:type="dcterms:W3CDTF">2023-04-01T11:01:51Z</dcterms:modified>
</cp:coreProperties>
</file>